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9"/>
  </p:notesMasterIdLst>
  <p:handoutMasterIdLst>
    <p:handoutMasterId r:id="rId20"/>
  </p:handoutMasterIdLst>
  <p:sldIdLst>
    <p:sldId id="267" r:id="rId5"/>
    <p:sldId id="256" r:id="rId6"/>
    <p:sldId id="270" r:id="rId7"/>
    <p:sldId id="271" r:id="rId8"/>
    <p:sldId id="261" r:id="rId9"/>
    <p:sldId id="259" r:id="rId10"/>
    <p:sldId id="258" r:id="rId11"/>
    <p:sldId id="262" r:id="rId12"/>
    <p:sldId id="257" r:id="rId13"/>
    <p:sldId id="263" r:id="rId14"/>
    <p:sldId id="264" r:id="rId15"/>
    <p:sldId id="260" r:id="rId16"/>
    <p:sldId id="265" r:id="rId17"/>
    <p:sldId id="266" r:id="rId1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CF9DB-F3EB-40B9-9EED-3F2E2AB9FF22}" v="1" dt="2021-03-02T11:16:36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342" autoAdjust="0"/>
  </p:normalViewPr>
  <p:slideViewPr>
    <p:cSldViewPr snapToGrid="0">
      <p:cViewPr varScale="1">
        <p:scale>
          <a:sx n="58" d="100"/>
          <a:sy n="58" d="100"/>
        </p:scale>
        <p:origin x="16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164CF9DB-F3EB-40B9-9EED-3F2E2AB9FF22}"/>
    <pc:docChg chg="addSld delSld modSld">
      <pc:chgData name="Thomas Noordeloos" userId="7c446670-7459-44eb-8c93-60d80c060528" providerId="ADAL" clId="{164CF9DB-F3EB-40B9-9EED-3F2E2AB9FF22}" dt="2021-03-02T11:41:26.762" v="16" actId="20577"/>
      <pc:docMkLst>
        <pc:docMk/>
      </pc:docMkLst>
      <pc:sldChg chg="modSp add mod">
        <pc:chgData name="Thomas Noordeloos" userId="7c446670-7459-44eb-8c93-60d80c060528" providerId="ADAL" clId="{164CF9DB-F3EB-40B9-9EED-3F2E2AB9FF22}" dt="2021-03-02T11:41:26.762" v="16" actId="20577"/>
        <pc:sldMkLst>
          <pc:docMk/>
          <pc:sldMk cId="1641458596" sldId="267"/>
        </pc:sldMkLst>
        <pc:spChg chg="mod">
          <ac:chgData name="Thomas Noordeloos" userId="7c446670-7459-44eb-8c93-60d80c060528" providerId="ADAL" clId="{164CF9DB-F3EB-40B9-9EED-3F2E2AB9FF22}" dt="2021-03-02T11:41:26.762" v="16" actId="20577"/>
          <ac:spMkLst>
            <pc:docMk/>
            <pc:sldMk cId="1641458596" sldId="267"/>
            <ac:spMk id="10" creationId="{B5E90D55-298E-4509-878D-C4E228CD5F8E}"/>
          </ac:spMkLst>
        </pc:spChg>
      </pc:sldChg>
      <pc:sldChg chg="del">
        <pc:chgData name="Thomas Noordeloos" userId="7c446670-7459-44eb-8c93-60d80c060528" providerId="ADAL" clId="{164CF9DB-F3EB-40B9-9EED-3F2E2AB9FF22}" dt="2021-03-02T11:16:06.570" v="0" actId="47"/>
        <pc:sldMkLst>
          <pc:docMk/>
          <pc:sldMk cId="2790019342" sldId="267"/>
        </pc:sldMkLst>
      </pc:sldChg>
      <pc:sldChg chg="del">
        <pc:chgData name="Thomas Noordeloos" userId="7c446670-7459-44eb-8c93-60d80c060528" providerId="ADAL" clId="{164CF9DB-F3EB-40B9-9EED-3F2E2AB9FF22}" dt="2021-03-02T11:16:06.570" v="0" actId="47"/>
        <pc:sldMkLst>
          <pc:docMk/>
          <pc:sldMk cId="628617007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1E384-1235-4DCB-AF07-BE17ECCF2E77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1B20-EEC7-4FEF-81AA-541161549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49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wijsheid.nl/big-dat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otterdam.nl/wonen-leven/innovaties/" TargetMode="External"/><Relationship Id="rId4" Type="http://schemas.openxmlformats.org/officeDocument/2006/relationships/hyperlink" Target="http://www.lomboxnet.nl/smart-solar-chargin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69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262626"/>
                </a:solidFill>
                <a:effectLst/>
                <a:latin typeface="Oswald"/>
              </a:rPr>
              <a:t>Doel 11: Maak steden en menselijke nederzettingen inclusief, veilig, veerkrachtig en duurzaam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64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4</a:t>
            </a:r>
            <a:r>
              <a:rPr lang="nl-NL" baseline="30000" dirty="0"/>
              <a:t>e</a:t>
            </a:r>
            <a:r>
              <a:rPr lang="nl-NL" dirty="0"/>
              <a:t> Industriële revolutie kan je onderverdelen in 9 categorieën. Ik behandel 1 t/m 6 vluchtig</a:t>
            </a:r>
            <a:r>
              <a:rPr lang="nl-NL" baseline="0" dirty="0"/>
              <a:t> en bij 7 t/m 9 blijf ik langer stil staan.</a:t>
            </a:r>
          </a:p>
          <a:p>
            <a:r>
              <a:rPr lang="nl-NL" baseline="0" dirty="0"/>
              <a:t>Zie bron “WEF 9 4IR categorieën”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46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verwachting is dat er in 2020 wereldwijd meer dan 25 miljard dingen via internet verbonden zullen zijn.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het technologieconcept achter zeer diverse verbonden slimme dingen. Huidige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-toepassingen variëren van persoonlijke verzorging,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domotica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systemen,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industrie tot nutsbedrijven,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industrie en slimme steden. Door de toenemende populariteit van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ontstaan er oplossingen die over de grenzen van sectoren en platformen heen werken.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ook wel ‘slimme steden’ genoemd, zetten het internet der dingen in om de openbare diensten zo efficiënt en prettig mogelijk te maken. Slim gebruik van nieuwe technologie en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big data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over bijvoorbeeld infrastructuur, ziekenhuizen, afval, toezicht en scholen, biedt mogelijkheden om steden efficiënter en duurzamer in te richten. Burgers hebben daarnaast meer invloed op hun leefomgeving.</a:t>
            </a: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steden in Nederland ontwikkelen zich steeds verder als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Zo zijn er in Utrecht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zongestuurde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laadpalen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voor elektrische auto’s geplaatst en heeft Rotterdam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sensoren geplaatst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afvalcontainers om precies te zien wanneer deze geleegd moeten worden.</a:t>
            </a:r>
          </a:p>
          <a:p>
            <a:r>
              <a:rPr lang="nl-NL" dirty="0"/>
              <a:t>(https://www.mediawijsheid.nl/internetofthings/)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19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7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/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DESTEP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Life Index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Duurzame stedelijke ontwikkeling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576004" y="1681094"/>
            <a:ext cx="597150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Smart industrie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54664" y="1704466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Energy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052" name="Picture 4" descr="Smart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28718"/>
            <a:ext cx="6457950" cy="18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3949257"/>
            <a:ext cx="3181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Water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6146" name="Picture 2" descr="Afbeeldingsresultaat voor smart electricity cit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17978"/>
          <a:stretch/>
        </p:blipFill>
        <p:spPr bwMode="auto">
          <a:xfrm>
            <a:off x="838200" y="1533191"/>
            <a:ext cx="6457950" cy="18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8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Waste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4128359"/>
            <a:ext cx="3181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Health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7170" name="Picture 2" descr="Afbeeldingsresultaat voor big belly s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 b="15099"/>
          <a:stretch/>
        </p:blipFill>
        <p:spPr bwMode="auto">
          <a:xfrm>
            <a:off x="838200" y="1510709"/>
            <a:ext cx="645795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smart heal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1" b="7079"/>
          <a:stretch/>
        </p:blipFill>
        <p:spPr bwMode="auto">
          <a:xfrm>
            <a:off x="838200" y="3624953"/>
            <a:ext cx="6457950" cy="22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1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/>
          <a:stretch/>
        </p:blipFill>
        <p:spPr bwMode="auto">
          <a:xfrm>
            <a:off x="2148113" y="1027906"/>
            <a:ext cx="8548915" cy="50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latin typeface="Agency FB" panose="020B0503020202020204" pitchFamily="34" charset="0"/>
              </a:rPr>
              <a:t>Cities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17599" y="1690688"/>
            <a:ext cx="1042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gency FB" panose="020B0503020202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5" name="Rechthoek 4"/>
          <p:cNvSpPr/>
          <p:nvPr/>
        </p:nvSpPr>
        <p:spPr>
          <a:xfrm>
            <a:off x="1231900" y="1690688"/>
            <a:ext cx="10192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 </a:t>
            </a:r>
            <a:r>
              <a:rPr lang="nl-NL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Cities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zijn steden die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slimme oplossingen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inzetten om de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leefbaarheid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duurzaamheid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bereikbaarheid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welzijn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economische ontwikkeling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 vergroten. Die slimme oplossingen maken veelal gebruik van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digitalisering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technische innovatie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  <a:endParaRPr lang="nl-NL" sz="3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pic>
        <p:nvPicPr>
          <p:cNvPr id="8194" name="Picture 2" descr="Afbeeldingsresultaat voor definitie smart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34" y="365125"/>
            <a:ext cx="5865132" cy="5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mart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474421"/>
            <a:ext cx="7712075" cy="46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/>
          <a:lstStyle/>
          <a:p>
            <a:r>
              <a:rPr lang="nl-NL" dirty="0"/>
              <a:t>Excursie – beoordelingsformulier eindgesprek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88" y="1539875"/>
            <a:ext cx="63150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/>
          <a:lstStyle/>
          <a:p>
            <a:r>
              <a:rPr lang="nl-NL" dirty="0"/>
              <a:t>Werkprocessen en kerntaken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46450"/>
          <a:stretch/>
        </p:blipFill>
        <p:spPr>
          <a:xfrm>
            <a:off x="1654385" y="1930398"/>
            <a:ext cx="8979482" cy="33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Sustainable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Development Goals</a:t>
            </a:r>
          </a:p>
        </p:txBody>
      </p:sp>
      <p:pic>
        <p:nvPicPr>
          <p:cNvPr id="4098" name="Picture 2" descr="Afbeeldingsresultaat voor sustainable development go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34" y="1081332"/>
            <a:ext cx="8192866" cy="4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0"/>
          <a:stretch/>
        </p:blipFill>
        <p:spPr bwMode="auto">
          <a:xfrm>
            <a:off x="2170334" y="1952171"/>
            <a:ext cx="8192866" cy="4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t="44256" r="16919" b="28375"/>
          <a:stretch/>
        </p:blipFill>
        <p:spPr bwMode="auto">
          <a:xfrm>
            <a:off x="7590970" y="3280229"/>
            <a:ext cx="1378857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fbeeldingsresultaat voor goal 11 sustainable cities and comm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7697939" cy="36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Sustainable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Communities</a:t>
            </a:r>
            <a:endParaRPr lang="nl-NL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2945" b="3684"/>
          <a:stretch/>
        </p:blipFill>
        <p:spPr>
          <a:xfrm>
            <a:off x="8765547" y="1690688"/>
            <a:ext cx="1501961" cy="17504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508" y="1690688"/>
            <a:ext cx="1475196" cy="17504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774" y="3558495"/>
            <a:ext cx="1393016" cy="1763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003" y="3558496"/>
            <a:ext cx="1414782" cy="1763036"/>
          </a:xfrm>
          <a:prstGeom prst="rect">
            <a:avLst/>
          </a:prstGeom>
        </p:spPr>
      </p:pic>
      <p:pic>
        <p:nvPicPr>
          <p:cNvPr id="5132" name="Picture 12" descr="Afbeeldingsresultaat voor sustainable development goal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866" y="115169"/>
            <a:ext cx="1123080" cy="11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32" y="1154623"/>
            <a:ext cx="7566135" cy="4856640"/>
          </a:xfrm>
          <a:prstGeom prst="rect">
            <a:avLst/>
          </a:prstGeom>
        </p:spPr>
      </p:pic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2933" y="1154623"/>
            <a:ext cx="7566135" cy="48566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1369" t="67172" r="36656"/>
          <a:stretch/>
        </p:blipFill>
        <p:spPr>
          <a:xfrm>
            <a:off x="4686301" y="4416935"/>
            <a:ext cx="2419350" cy="15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Internet of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Things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,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Robotics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>
                <a:solidFill>
                  <a:srgbClr val="FF0000"/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2220"/>
            <a:ext cx="3514725" cy="4090790"/>
          </a:xfrm>
          <a:prstGeom prst="rect">
            <a:avLst/>
          </a:prstGeom>
        </p:spPr>
      </p:pic>
      <p:pic>
        <p:nvPicPr>
          <p:cNvPr id="5126" name="Picture 6" descr="https://actonline.org/wp-content/uploads/Smart-City_LinkedIn-800x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1592220"/>
            <a:ext cx="6604000" cy="34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</a:t>
            </a:r>
            <a:r>
              <a:rPr lang="nl-NL" sz="3600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Logistics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4074396"/>
            <a:ext cx="4057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</a:t>
            </a:r>
            <a:r>
              <a:rPr lang="nl-NL" sz="3600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Infrastructure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054" name="Picture 6" descr="Afbeeldingsresultaat voor smart log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/>
          <a:stretch/>
        </p:blipFill>
        <p:spPr bwMode="auto">
          <a:xfrm>
            <a:off x="838200" y="1690688"/>
            <a:ext cx="6457950" cy="17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smart infrastru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5" b="15133"/>
          <a:stretch/>
        </p:blipFill>
        <p:spPr bwMode="auto">
          <a:xfrm>
            <a:off x="838200" y="3622605"/>
            <a:ext cx="6457950" cy="18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045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AB6B72-213C-4554-B159-9744D6A0CE79}">
  <ds:schemaRefs>
    <ds:schemaRef ds:uri="http://www.w3.org/XML/1998/namespace"/>
    <ds:schemaRef ds:uri="34354c1b-6b8c-435b-ad50-990538c1955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6CBE76C-2338-44A8-BC7D-61662BF7F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E36E0A-9C61-4CD9-9253-2F018B5F37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5096</TotalTime>
  <Words>418</Words>
  <Application>Microsoft Office PowerPoint</Application>
  <PresentationFormat>Breedbeeld</PresentationFormat>
  <Paragraphs>62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Oswald</vt:lpstr>
      <vt:lpstr>Wingdings</vt:lpstr>
      <vt:lpstr>Thema1</vt:lpstr>
      <vt:lpstr>Stad van de toekomst</vt:lpstr>
      <vt:lpstr>PowerPoint-presentatie</vt:lpstr>
      <vt:lpstr>Excursie – beoordelingsformulier eindgesprek</vt:lpstr>
      <vt:lpstr>Werkprocessen en kerntaken</vt:lpstr>
      <vt:lpstr>Sustainable Development Goals</vt:lpstr>
      <vt:lpstr>Sustainable Cities and Communities</vt:lpstr>
      <vt:lpstr>De 4e industriële revolutie</vt:lpstr>
      <vt:lpstr>Internet of Things, Robotics and Smart Cities</vt:lpstr>
      <vt:lpstr>Smart …</vt:lpstr>
      <vt:lpstr>Smart …</vt:lpstr>
      <vt:lpstr>Smart …</vt:lpstr>
      <vt:lpstr>Smart Cities</vt:lpstr>
      <vt:lpstr>Smart City:</vt:lpstr>
      <vt:lpstr>Smart City: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57</cp:revision>
  <dcterms:created xsi:type="dcterms:W3CDTF">2017-09-05T13:31:36Z</dcterms:created>
  <dcterms:modified xsi:type="dcterms:W3CDTF">2021-03-02T11:41:50Z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